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957" r:id="rId3"/>
    <p:sldId id="1013" r:id="rId5"/>
    <p:sldId id="964" r:id="rId6"/>
    <p:sldId id="1004" r:id="rId7"/>
    <p:sldId id="1011" r:id="rId8"/>
    <p:sldId id="952" r:id="rId9"/>
    <p:sldId id="404" r:id="rId10"/>
    <p:sldId id="407" r:id="rId11"/>
    <p:sldId id="314" r:id="rId12"/>
    <p:sldId id="1009" r:id="rId13"/>
    <p:sldId id="1019" r:id="rId14"/>
    <p:sldId id="1021" r:id="rId15"/>
    <p:sldId id="1024" r:id="rId16"/>
    <p:sldId id="1018" r:id="rId17"/>
    <p:sldId id="1020" r:id="rId18"/>
    <p:sldId id="1028" r:id="rId19"/>
    <p:sldId id="1029" r:id="rId20"/>
    <p:sldId id="1012" r:id="rId21"/>
    <p:sldId id="1023" r:id="rId22"/>
    <p:sldId id="1025" r:id="rId23"/>
    <p:sldId id="1026" r:id="rId24"/>
    <p:sldId id="1022" r:id="rId25"/>
    <p:sldId id="1014" r:id="rId26"/>
    <p:sldId id="1017" r:id="rId27"/>
    <p:sldId id="1016" r:id="rId28"/>
    <p:sldId id="1015" r:id="rId29"/>
    <p:sldId id="1030" r:id="rId30"/>
    <p:sldId id="791" r:id="rId31"/>
    <p:sldId id="1034" r:id="rId32"/>
    <p:sldId id="1033" r:id="rId33"/>
    <p:sldId id="1036" r:id="rId34"/>
    <p:sldId id="1035" r:id="rId35"/>
    <p:sldId id="1037" r:id="rId36"/>
    <p:sldId id="1038" r:id="rId37"/>
    <p:sldId id="1039" r:id="rId38"/>
    <p:sldId id="1032" r:id="rId39"/>
    <p:sldId id="959" r:id="rId40"/>
    <p:sldId id="1050" r:id="rId41"/>
  </p:sldIdLst>
  <p:sldSz cx="12192000" cy="6858000"/>
  <p:notesSz cx="7103745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29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7E1"/>
    <a:srgbClr val="1D1D1D"/>
    <a:srgbClr val="FFC000"/>
    <a:srgbClr val="8E5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2" autoAdjust="0"/>
    <p:restoredTop sz="79480" autoAdjust="0"/>
  </p:normalViewPr>
  <p:slideViewPr>
    <p:cSldViewPr snapToGrid="0" showGuides="1">
      <p:cViewPr varScale="1">
        <p:scale>
          <a:sx n="94" d="100"/>
          <a:sy n="94" d="100"/>
        </p:scale>
        <p:origin x="1616" y="192"/>
      </p:cViewPr>
      <p:guideLst>
        <p:guide orient="horz" pos="2198"/>
        <p:guide pos="29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-3402" y="-84"/>
      </p:cViewPr>
      <p:guideLst>
        <p:guide orient="horz" pos="3487"/>
        <p:guide pos="2237"/>
      </p:guideLst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621630160433007"/>
          <c:w val="1"/>
          <c:h val="0.9569239076695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Q1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28A7E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非A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Q2</c:v>
                </c:pt>
              </c:strCache>
            </c:strRef>
          </c:tx>
          <c:explosion val="0"/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非A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Q3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D1D1D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非A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C7CC7-EA73-4A76-879D-6BD4A239FD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47808-DA46-4307-8F6B-0B6CACB271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62AD4-1182-4AB8-87B8-9386B7E1FB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 bwMode="auto">
      <p:bgPr>
        <a:pattFill prst="pct5">
          <a:fgClr>
            <a:srgbClr val="28A7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4150360" y="1461769"/>
          <a:ext cx="3345815" cy="3642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矩形 3"/>
          <p:cNvSpPr/>
          <p:nvPr userDrawn="1"/>
        </p:nvSpPr>
        <p:spPr>
          <a:xfrm>
            <a:off x="0" y="6648450"/>
            <a:ext cx="12192000" cy="20955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6" name="图片 1" descr="圆角-蓝色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550" y="5321300"/>
            <a:ext cx="27987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占位符 26"/>
          <p:cNvSpPr>
            <a:spLocks noGrp="1"/>
          </p:cNvSpPr>
          <p:nvPr>
            <p:ph type="body" idx="18" hasCustomPrompt="1"/>
          </p:nvPr>
        </p:nvSpPr>
        <p:spPr>
          <a:xfrm>
            <a:off x="4840605" y="2920365"/>
            <a:ext cx="2122805" cy="548640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单击编辑</a:t>
            </a:r>
            <a:endParaRPr lang="zh-CN" altLang="en-US" noProof="1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E0308083-9F7E-4138-A187-268429A05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 bwMode="auto">
      <p:bgPr>
        <a:pattFill prst="pct5">
          <a:fgClr>
            <a:srgbClr val="BFBFBF"/>
          </a:fgClr>
          <a:bgClr>
            <a:srgbClr val="F2F2F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372178"/>
            <a:ext cx="12192000" cy="1844675"/>
          </a:xfrm>
          <a:prstGeom prst="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矩形 4"/>
          <p:cNvSpPr/>
          <p:nvPr userDrawn="1"/>
        </p:nvSpPr>
        <p:spPr>
          <a:xfrm>
            <a:off x="0" y="6648450"/>
            <a:ext cx="12192000" cy="20955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2525" y="2653665"/>
            <a:ext cx="10515600" cy="1325563"/>
          </a:xfrm>
        </p:spPr>
        <p:txBody>
          <a:bodyPr/>
          <a:lstStyle>
            <a:lvl1pPr>
              <a:defRPr sz="5400" b="1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8" name="副标题 7"/>
          <p:cNvSpPr>
            <a:spLocks noGrp="1"/>
          </p:cNvSpPr>
          <p:nvPr>
            <p:ph type="subTitle" idx="1" hasCustomPrompt="1"/>
          </p:nvPr>
        </p:nvSpPr>
        <p:spPr>
          <a:xfrm>
            <a:off x="1219200" y="4425315"/>
            <a:ext cx="7807960" cy="1655445"/>
          </a:xfrm>
        </p:spPr>
        <p:txBody>
          <a:bodyPr/>
          <a:lstStyle>
            <a:lvl1pPr marL="0" indent="0" algn="l">
              <a:buNone/>
              <a:defRPr sz="3600" b="1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讲师：xxx点击添加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732E0F-F916-4EA9-A451-EC0C3959A4E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 bwMode="auto">
      <p:bgPr>
        <a:pattFill prst="pct5">
          <a:fgClr>
            <a:srgbClr val="D9D9D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648450"/>
            <a:ext cx="12192000" cy="20955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3" name="组合 6"/>
          <p:cNvGrpSpPr/>
          <p:nvPr/>
        </p:nvGrpSpPr>
        <p:grpSpPr>
          <a:xfrm>
            <a:off x="5949950" y="805524"/>
            <a:ext cx="6238875" cy="182880"/>
            <a:chOff x="3709178" y="2070100"/>
            <a:chExt cx="3810002" cy="2794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3709178" y="2070100"/>
              <a:ext cx="1270000" cy="279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979179" y="2070100"/>
              <a:ext cx="1270000" cy="279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249180" y="2070100"/>
              <a:ext cx="1270000" cy="279400"/>
            </a:xfrm>
            <a:prstGeom prst="rect">
              <a:avLst/>
            </a:prstGeom>
            <a:solidFill>
              <a:srgbClr val="28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pic>
        <p:nvPicPr>
          <p:cNvPr id="11" name="图片 2" descr="圆角-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667" y="-185058"/>
            <a:ext cx="2880385" cy="144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880" y="0"/>
            <a:ext cx="10515600" cy="805543"/>
          </a:xfrm>
        </p:spPr>
        <p:txBody>
          <a:bodyPr/>
          <a:lstStyle>
            <a:lvl1pPr>
              <a:defRPr sz="3600" b="1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7" name="内容占位符 36"/>
          <p:cNvSpPr>
            <a:spLocks noGrp="1"/>
          </p:cNvSpPr>
          <p:nvPr>
            <p:ph sz="half" idx="14"/>
          </p:nvPr>
        </p:nvSpPr>
        <p:spPr>
          <a:xfrm>
            <a:off x="520581" y="1077686"/>
            <a:ext cx="10930683" cy="5214257"/>
          </a:xfrm>
        </p:spPr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u"/>
              <a:defRPr sz="2400" baseline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Ø"/>
              <a:defRPr sz="2200" baseline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1"/>
              </a:buClr>
              <a:defRPr sz="2000" baseline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1"/>
              </a:buClr>
              <a:defRPr sz="180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Clr>
                <a:schemeClr val="accent1"/>
              </a:buClr>
              <a:defRPr sz="180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17"/>
          </p:nvPr>
        </p:nvSpPr>
        <p:spPr>
          <a:xfrm>
            <a:off x="9285532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0C94582B-9D00-4C0D-B166-02A236ABA59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3334A-03C9-4C01-8A1A-B9DD44A94D5B}" type="datetime1">
              <a:rPr lang="zh-CN" altLang="en-US"/>
            </a:fld>
            <a:endParaRPr lang="zh-CN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RHEL Clustering &amp; Storage Management</a:t>
            </a:r>
            <a:endParaRPr lang="zh-CN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027F6-66FF-4DA0-8853-908340C923CF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165778"/>
            <a:ext cx="7152167" cy="586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noProof="1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99" y="1055914"/>
            <a:ext cx="11157857" cy="524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2747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2B56-E833-4A12-A267-B8796472F1F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2" descr="圆角-蓝色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667" y="-185058"/>
            <a:ext cx="2880385" cy="144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6"/>
          <p:cNvGrpSpPr/>
          <p:nvPr userDrawn="1"/>
        </p:nvGrpSpPr>
        <p:grpSpPr>
          <a:xfrm>
            <a:off x="5949950" y="805524"/>
            <a:ext cx="6238875" cy="182880"/>
            <a:chOff x="3709178" y="2070100"/>
            <a:chExt cx="3810002" cy="2794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3709178" y="2070100"/>
              <a:ext cx="1270000" cy="279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979179" y="2070100"/>
              <a:ext cx="1270000" cy="279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249180" y="2070100"/>
              <a:ext cx="1270000" cy="279400"/>
            </a:xfrm>
            <a:prstGeom prst="rect">
              <a:avLst/>
            </a:prstGeom>
            <a:solidFill>
              <a:srgbClr val="28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u"/>
        <a:defRPr sz="2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Ø"/>
        <a:defRPr sz="2200" kern="1200" baseline="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.png"/><Relationship Id="rId3" Type="http://schemas.openxmlformats.org/officeDocument/2006/relationships/tags" Target="../tags/tag9.xml"/><Relationship Id="rId2" Type="http://schemas.openxmlformats.org/officeDocument/2006/relationships/image" Target="../media/image10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openxmlformats.org/officeDocument/2006/relationships/tags" Target="../tags/tag16.xml"/><Relationship Id="rId2" Type="http://schemas.openxmlformats.org/officeDocument/2006/relationships/image" Target="../media/image17.png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png"/><Relationship Id="rId3" Type="http://schemas.openxmlformats.org/officeDocument/2006/relationships/tags" Target="../tags/tag20.xml"/><Relationship Id="rId2" Type="http://schemas.openxmlformats.org/officeDocument/2006/relationships/image" Target="../media/image21.png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tags" Target="../tags/tag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8.png"/><Relationship Id="rId3" Type="http://schemas.openxmlformats.org/officeDocument/2006/relationships/tags" Target="../tags/tag26.xml"/><Relationship Id="rId2" Type="http://schemas.openxmlformats.org/officeDocument/2006/relationships/image" Target="../media/image27.png"/><Relationship Id="rId1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tags" Target="../tags/tag27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0.png"/><Relationship Id="rId3" Type="http://schemas.openxmlformats.org/officeDocument/2006/relationships/tags" Target="../tags/tag29.xml"/><Relationship Id="rId2" Type="http://schemas.openxmlformats.org/officeDocument/2006/relationships/image" Target="../media/image29.png"/><Relationship Id="rId1" Type="http://schemas.openxmlformats.org/officeDocument/2006/relationships/tags" Target="../tags/tag28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tags" Target="../tags/tag30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3.png"/><Relationship Id="rId3" Type="http://schemas.openxmlformats.org/officeDocument/2006/relationships/tags" Target="../tags/tag32.xml"/><Relationship Id="rId2" Type="http://schemas.openxmlformats.org/officeDocument/2006/relationships/image" Target="../media/image32.png"/><Relationship Id="rId1" Type="http://schemas.openxmlformats.org/officeDocument/2006/relationships/tags" Target="../tags/tag3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735"/>
            <a:ext cx="8978900" cy="586740"/>
          </a:xfrm>
        </p:spPr>
        <p:txBody>
          <a:bodyPr/>
          <a:lstStyle/>
          <a:p>
            <a:r>
              <a:rPr kumimoji="1" dirty="0">
                <a:sym typeface="+mn-ea"/>
              </a:rPr>
              <a:t>项目开发中一些常用的工具与技巧</a:t>
            </a:r>
            <a:r>
              <a:rPr kumimoji="1" lang="en-US" altLang="zh-CN" dirty="0">
                <a:sym typeface="+mn-ea"/>
              </a:rPr>
              <a:t>(2</a:t>
            </a:r>
            <a:r>
              <a:rPr kumimoji="1" lang="zh-CN" altLang="en-US" dirty="0">
                <a:sym typeface="+mn-ea"/>
              </a:rPr>
              <a:t>天</a:t>
            </a:r>
            <a:r>
              <a:rPr kumimoji="1" lang="en-US" altLang="zh-CN" dirty="0">
                <a:sym typeface="+mn-ea"/>
              </a:rPr>
              <a:t>)</a:t>
            </a:r>
            <a:endParaRPr kumimoji="1" lang="en-US" altLang="zh-CN" dirty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22855" y="3199130"/>
            <a:ext cx="7522845" cy="956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/>
              <a:t>书看了很多</a:t>
            </a:r>
            <a:r>
              <a:rPr lang="en-US" altLang="zh-CN" sz="3200"/>
              <a:t> </a:t>
            </a:r>
            <a:r>
              <a:rPr lang="zh-CN" altLang="en-US" sz="3200"/>
              <a:t>但是还是不会做项目？</a:t>
            </a:r>
            <a:endParaRPr lang="en-US" altLang="zh-CN" sz="3200"/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Restful </a:t>
            </a:r>
            <a:r>
              <a:rPr kumimoji="1" lang="en-US" altLang="zh-CN" dirty="0">
                <a:sym typeface="+mn-ea"/>
              </a:rPr>
              <a:t>API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33320" y="2087880"/>
            <a:ext cx="7112000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流程</a:t>
            </a:r>
            <a:r>
              <a:rPr kumimoji="1" lang="zh-CN" altLang="en-US" dirty="0">
                <a:sym typeface="+mn-ea"/>
              </a:rPr>
              <a:t>示意图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73350" y="1026160"/>
            <a:ext cx="6583680" cy="5641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HTTP 协议报文示例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" y="1943100"/>
            <a:ext cx="5130800" cy="2972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44945" y="1800860"/>
            <a:ext cx="5020945" cy="325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Gin</a:t>
            </a:r>
            <a:r>
              <a:rPr kumimoji="1" lang="zh-CN" altLang="en-US" dirty="0">
                <a:sym typeface="+mn-ea"/>
              </a:rPr>
              <a:t>框架</a:t>
            </a:r>
            <a:r>
              <a:rPr kumimoji="1" lang="zh-CN" altLang="en-US" dirty="0">
                <a:sym typeface="+mn-ea"/>
              </a:rPr>
              <a:t>简介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7770" y="1736725"/>
            <a:ext cx="10215245" cy="4016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性能优越：Gin是一个高性能的Web框架，基于httprouter构建，能够处理高并发请求，适合用于高负载的应用。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中间件支持：Gin支持中间件，可以方便地添加日志、身份验证、跨域等功能。 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路由功能强大：提供了灵活的路由功能，支持参数化路由和分组路由，方便管理复杂的API。 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JSON处理：内置快速的JSON序列化和反序列化功能，适合构建RESTful API。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 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文档丰富：有良好的文档和社区支持，易于上手。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Gin Hello World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49600" y="1531620"/>
            <a:ext cx="58928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演示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2075" y="986790"/>
            <a:ext cx="10153015" cy="58000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Gin </a:t>
            </a:r>
            <a:r>
              <a:rPr kumimoji="1" lang="zh-CN" altLang="en-US" dirty="0">
                <a:sym typeface="+mn-ea"/>
              </a:rPr>
              <a:t>如何处理</a:t>
            </a:r>
            <a:r>
              <a:rPr kumimoji="1" lang="zh-CN" altLang="en-US" dirty="0">
                <a:sym typeface="+mn-ea"/>
              </a:rPr>
              <a:t>请求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93415" y="1118870"/>
            <a:ext cx="4914265" cy="5513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Gin </a:t>
            </a:r>
            <a:r>
              <a:rPr kumimoji="1" lang="zh-CN" altLang="en-US" dirty="0">
                <a:sym typeface="+mn-ea"/>
              </a:rPr>
              <a:t>如何处理</a:t>
            </a:r>
            <a:r>
              <a:rPr kumimoji="1" lang="zh-CN" altLang="en-US" dirty="0">
                <a:sym typeface="+mn-ea"/>
              </a:rPr>
              <a:t>返回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97045" y="1054100"/>
            <a:ext cx="4214495" cy="56495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kumimoji="1" sz="4800" dirty="0">
                <a:sym typeface="+mn-ea"/>
              </a:rPr>
              <a:t>如何使用gorm访问数据库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什么是</a:t>
            </a:r>
            <a:r>
              <a:rPr kumimoji="1" lang="en-US" altLang="zh-CN" dirty="0">
                <a:sym typeface="+mn-ea"/>
              </a:rPr>
              <a:t>ORM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000" y="1461135"/>
            <a:ext cx="11430000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功能</a:t>
            </a:r>
            <a:r>
              <a:rPr kumimoji="1" lang="zh-CN" altLang="en-US" dirty="0">
                <a:sym typeface="+mn-ea"/>
              </a:rPr>
              <a:t>介绍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6250" y="2066290"/>
            <a:ext cx="1123950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定义对象和连接</a:t>
            </a:r>
            <a:r>
              <a:rPr kumimoji="1" lang="zh-CN" altLang="en-US" dirty="0">
                <a:sym typeface="+mn-ea"/>
              </a:rPr>
              <a:t>数据库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16605" y="1536700"/>
            <a:ext cx="5283200" cy="189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1880" y="3666490"/>
            <a:ext cx="95250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使用</a:t>
            </a:r>
            <a:r>
              <a:rPr kumimoji="1" lang="en-US" altLang="zh-CN" dirty="0">
                <a:sym typeface="+mn-ea"/>
              </a:rPr>
              <a:t>db</a:t>
            </a:r>
            <a:r>
              <a:rPr kumimoji="1" lang="zh-CN" altLang="en-US" dirty="0">
                <a:sym typeface="+mn-ea"/>
              </a:rPr>
              <a:t>对象来与数据库进行</a:t>
            </a:r>
            <a:r>
              <a:rPr kumimoji="1" lang="zh-CN" altLang="en-US" dirty="0">
                <a:sym typeface="+mn-ea"/>
              </a:rPr>
              <a:t>交互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70605" y="1461770"/>
            <a:ext cx="4191000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kumimoji="1" lang="zh-CN" altLang="en-US" sz="4800" dirty="0">
                <a:sym typeface="+mn-ea"/>
              </a:rPr>
              <a:t>一个简单的</a:t>
            </a:r>
            <a:r>
              <a:rPr kumimoji="1" lang="en-US" altLang="zh-CN" sz="4800" dirty="0">
                <a:sym typeface="+mn-ea"/>
              </a:rPr>
              <a:t>CRUD</a:t>
            </a:r>
            <a:endParaRPr kumimoji="1" lang="en-US" altLang="zh-CN" sz="4800" dirty="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数据与</a:t>
            </a:r>
            <a:r>
              <a:rPr kumimoji="1" lang="zh-CN" altLang="en-US" dirty="0">
                <a:sym typeface="+mn-ea"/>
              </a:rPr>
              <a:t>数据库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87500" y="1038225"/>
            <a:ext cx="9064625" cy="56445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API </a:t>
            </a:r>
            <a:r>
              <a:rPr kumimoji="1" lang="zh-CN" altLang="en-US" dirty="0">
                <a:sym typeface="+mn-ea"/>
              </a:rPr>
              <a:t>开发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" y="1118870"/>
            <a:ext cx="5786120" cy="5549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25285" y="1402715"/>
            <a:ext cx="5217795" cy="4518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启动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305" y="1675765"/>
            <a:ext cx="11883390" cy="4184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CRUD</a:t>
            </a:r>
            <a:r>
              <a:rPr kumimoji="1" lang="zh-CN" altLang="en-US" dirty="0">
                <a:sym typeface="+mn-ea"/>
              </a:rPr>
              <a:t>演示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3940" y="1153795"/>
            <a:ext cx="10340975" cy="53390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kumimoji="1" lang="zh-CN" altLang="en-US" sz="4800" dirty="0">
                <a:sym typeface="+mn-ea"/>
              </a:rPr>
              <a:t>如何处理项目</a:t>
            </a:r>
            <a:r>
              <a:rPr kumimoji="1" lang="zh-CN" altLang="en-US" sz="4800" dirty="0">
                <a:sym typeface="+mn-ea"/>
              </a:rPr>
              <a:t>配置</a:t>
            </a:r>
            <a:endParaRPr kumimoji="1" lang="zh-CN" altLang="en-US" sz="4800" dirty="0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为什么需要剥离程序</a:t>
            </a:r>
            <a:r>
              <a:rPr kumimoji="1" lang="zh-CN" altLang="en-US" dirty="0"/>
              <a:t>配置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9730" y="1362710"/>
            <a:ext cx="8892540" cy="47364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定义程序配置</a:t>
            </a:r>
            <a:r>
              <a:rPr kumimoji="1" lang="zh-CN" altLang="en-US" dirty="0"/>
              <a:t>对象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06750" y="1132205"/>
            <a:ext cx="5516245" cy="55359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架构</a:t>
            </a:r>
            <a:r>
              <a:rPr kumimoji="1" lang="zh-CN" altLang="en-US" dirty="0">
                <a:sym typeface="+mn-ea"/>
              </a:rPr>
              <a:t>介绍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0620" y="1025525"/>
            <a:ext cx="7789545" cy="55714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配置对象</a:t>
            </a:r>
            <a:r>
              <a:rPr kumimoji="1" lang="en-US" altLang="zh-CN" dirty="0"/>
              <a:t> </a:t>
            </a:r>
            <a:r>
              <a:rPr kumimoji="1" lang="zh-CN" altLang="en-US" dirty="0"/>
              <a:t>文件</a:t>
            </a:r>
            <a:r>
              <a:rPr kumimoji="1" lang="zh-CN" altLang="en-US" dirty="0"/>
              <a:t>映射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5840" y="2247900"/>
            <a:ext cx="4622800" cy="1181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2035" y="3927475"/>
            <a:ext cx="46221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https://github.com/go-yaml/yaml</a:t>
            </a:r>
            <a:r>
              <a:rPr lang="en-US" altLang="zh-CN"/>
              <a:t>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yaml.Unmarshal(content, config)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38595" y="1507490"/>
            <a:ext cx="47752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验证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80510" y="1191260"/>
            <a:ext cx="4622800" cy="1181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6150" y="3071495"/>
            <a:ext cx="327152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app:</a:t>
            </a:r>
            <a:endParaRPr lang="zh-CN" altLang="en-US"/>
          </a:p>
          <a:p>
            <a:r>
              <a:rPr lang="zh-CN" altLang="en-US"/>
              <a:t>    host: 127.0.0.1</a:t>
            </a:r>
            <a:endParaRPr lang="zh-CN" altLang="en-US"/>
          </a:p>
          <a:p>
            <a:r>
              <a:rPr lang="zh-CN" altLang="en-US"/>
              <a:t>    port: 8080</a:t>
            </a:r>
            <a:endParaRPr lang="zh-CN" altLang="en-US"/>
          </a:p>
          <a:p>
            <a:r>
              <a:rPr lang="zh-CN" altLang="en-US"/>
              <a:t>mysql:</a:t>
            </a:r>
            <a:endParaRPr lang="zh-CN" altLang="en-US"/>
          </a:p>
          <a:p>
            <a:r>
              <a:rPr lang="zh-CN" altLang="en-US"/>
              <a:t>    host: 127.0.0.1</a:t>
            </a:r>
            <a:endParaRPr lang="zh-CN" altLang="en-US"/>
          </a:p>
          <a:p>
            <a:r>
              <a:rPr lang="zh-CN" altLang="en-US"/>
              <a:t>    port: 3306</a:t>
            </a:r>
            <a:endParaRPr lang="zh-CN" altLang="en-US"/>
          </a:p>
          <a:p>
            <a:r>
              <a:rPr lang="zh-CN" altLang="en-US"/>
              <a:t>    database: test</a:t>
            </a:r>
            <a:endParaRPr lang="zh-CN" altLang="en-US"/>
          </a:p>
          <a:p>
            <a:r>
              <a:rPr lang="zh-CN" altLang="en-US"/>
              <a:t>    username: "root"</a:t>
            </a:r>
            <a:endParaRPr lang="zh-CN" altLang="en-US"/>
          </a:p>
          <a:p>
            <a:r>
              <a:rPr lang="zh-CN" altLang="en-US"/>
              <a:t>    password: "123456"</a:t>
            </a:r>
            <a:endParaRPr lang="zh-CN" altLang="en-US"/>
          </a:p>
          <a:p>
            <a:r>
              <a:rPr lang="zh-CN" altLang="en-US"/>
              <a:t>    debug: true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封装配置</a:t>
            </a:r>
            <a:r>
              <a:rPr kumimoji="1" lang="zh-CN" altLang="en-US" dirty="0"/>
              <a:t>模块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7325" y="2077720"/>
            <a:ext cx="6121400" cy="303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21130" y="2711450"/>
            <a:ext cx="30099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封装全局</a:t>
            </a:r>
            <a:r>
              <a:rPr kumimoji="1" lang="zh-CN" altLang="en-US" dirty="0"/>
              <a:t>单列配置</a:t>
            </a:r>
            <a:r>
              <a:rPr kumimoji="1" lang="zh-CN" altLang="en-US" dirty="0"/>
              <a:t>模块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03600" y="1179830"/>
            <a:ext cx="53848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zh-CN" altLang="en-US" dirty="0"/>
              <a:t>配置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03400" y="2042160"/>
            <a:ext cx="8585200" cy="210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75000" y="5083810"/>
            <a:ext cx="58420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zh-CN" altLang="en-US" dirty="0"/>
              <a:t>配置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08400" y="1854835"/>
            <a:ext cx="47752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课件获取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09770" y="154114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蚕豆老师</a:t>
            </a:r>
            <a:endParaRPr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微信18137807161</a:t>
            </a:r>
            <a:endParaRPr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QQ1744288686</a:t>
            </a:r>
            <a:endParaRPr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3345" y="2560955"/>
            <a:ext cx="3434080" cy="34340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7" name="副标题 4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425950"/>
            <a:ext cx="9223375" cy="1654175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咨询热线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400-080-6560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官方网站：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www.magedu.com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6"/>
          <p:cNvSpPr txBox="1">
            <a:spLocks noChangeArrowheads="1"/>
          </p:cNvSpPr>
          <p:nvPr/>
        </p:nvSpPr>
        <p:spPr bwMode="auto">
          <a:xfrm>
            <a:off x="638175" y="960348"/>
            <a:ext cx="1051560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 b="1" kern="120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9pPr>
          </a:lstStyle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祝大家学业有成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51430" y="1541145"/>
            <a:ext cx="6718300" cy="22428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>
                <a:sym typeface="+mn-ea"/>
              </a:rPr>
              <a:t>作业: 试着</a:t>
            </a:r>
            <a:r>
              <a:rPr lang="zh-CN">
                <a:sym typeface="+mn-ea"/>
              </a:rPr>
              <a:t>将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数据库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的配置信息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方到文件中，作为程序配置的方式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被程序</a:t>
            </a:r>
            <a:r>
              <a:rPr lang="zh-CN" altLang="en-US">
                <a:sym typeface="+mn-ea"/>
              </a:rPr>
              <a:t>加载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735"/>
            <a:ext cx="8978900" cy="586740"/>
          </a:xfrm>
        </p:spPr>
        <p:txBody>
          <a:bodyPr/>
          <a:lstStyle/>
          <a:p>
            <a:r>
              <a:rPr kumimoji="1" lang="zh-CN" altLang="en-US" dirty="0">
                <a:sym typeface="+mn-ea"/>
              </a:rPr>
              <a:t>使用到的</a:t>
            </a:r>
            <a:r>
              <a:rPr kumimoji="1" lang="zh-CN" altLang="en-US" dirty="0">
                <a:sym typeface="+mn-ea"/>
              </a:rPr>
              <a:t>技术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7735" y="2068195"/>
            <a:ext cx="4234815" cy="387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相关知识</a:t>
            </a:r>
            <a:r>
              <a:rPr lang="en-US" altLang="zh-CN"/>
              <a:t>:  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sz="1400"/>
              <a:t>如何快速使用Gin开发Api Server</a:t>
            </a: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sz="1400"/>
              <a:t>如何使用gorm访问数据库</a:t>
            </a: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sz="1400"/>
              <a:t>如何管理你项目中的配置</a:t>
            </a: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sz="1400">
                <a:sym typeface="+mn-ea"/>
              </a:rPr>
              <a:t>如何使用MVC模式编写你的业务控制器</a:t>
            </a: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sz="1400"/>
              <a:t>如何使用zerolog打印程序日志</a:t>
            </a: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sz="1400"/>
              <a:t>如何为你程序提供统一的Api Response</a:t>
            </a: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sz="1400"/>
              <a:t>如何自定义业务异常</a:t>
            </a: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endParaRPr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sz="1400"/>
              <a:t>使用cobra为你你程序添加CLI入口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环境</a:t>
            </a:r>
            <a:r>
              <a:rPr kumimoji="1" lang="zh-CN" altLang="en-US" dirty="0">
                <a:sym typeface="+mn-ea"/>
              </a:rPr>
              <a:t>准备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9500" y="2367915"/>
            <a:ext cx="10637520" cy="2429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4925" y="2686050"/>
            <a:ext cx="12210415" cy="1325880"/>
          </a:xfrm>
        </p:spPr>
        <p:txBody>
          <a:bodyPr/>
          <a:lstStyle/>
          <a:p>
            <a:r>
              <a:rPr kumimoji="1" dirty="0">
                <a:sym typeface="+mn-ea"/>
              </a:rPr>
              <a:t>项目开发中一些常用的工具与技巧</a:t>
            </a:r>
            <a:r>
              <a:rPr kumimoji="1" lang="en-US" dirty="0">
                <a:sym typeface="+mn-ea"/>
              </a:rPr>
              <a:t>(1)</a:t>
            </a:r>
            <a:endParaRPr kumimoji="1" lang="en-US" dirty="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4425316"/>
            <a:ext cx="6242957" cy="1028428"/>
          </a:xfrm>
        </p:spPr>
        <p:txBody>
          <a:bodyPr/>
          <a:lstStyle/>
          <a:p>
            <a:r>
              <a:rPr lang="zh-CN" altLang="en-US" dirty="0"/>
              <a:t>讲师：老喻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2E0F-F916-4EA9-A451-EC0C3959A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自我简介</a:t>
            </a:r>
            <a:endParaRPr kumimoji="1"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600" y="1083310"/>
            <a:ext cx="5412740" cy="50266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200" kern="1200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/>
              <a:t>运维, 研发, 产品, 架构</a:t>
            </a:r>
            <a:endParaRPr kumimoji="1" lang="zh-CN" altLang="en-US" sz="2800" dirty="0"/>
          </a:p>
          <a:p>
            <a:endParaRPr kumimoji="1" lang="zh-CN" altLang="en-US" sz="2800" dirty="0"/>
          </a:p>
          <a:p>
            <a:r>
              <a:rPr kumimoji="1" lang="zh-CN" altLang="en-US" sz="2800" dirty="0"/>
              <a:t>创业做过拼车和团购</a:t>
            </a:r>
            <a:endParaRPr kumimoji="1" lang="zh-CN" altLang="en-US" sz="2800" dirty="0"/>
          </a:p>
          <a:p>
            <a:endParaRPr kumimoji="1" lang="zh-CN" altLang="en-US" sz="2800" dirty="0"/>
          </a:p>
          <a:p>
            <a:r>
              <a:rPr kumimoji="1" lang="zh-CN" altLang="en-US" sz="2800" dirty="0"/>
              <a:t>参与社区, 分享与探讨技术价值</a:t>
            </a:r>
            <a:endParaRPr kumimoji="1" lang="zh-CN" altLang="en-US" sz="2800" dirty="0"/>
          </a:p>
          <a:p>
            <a:endParaRPr kumimoji="1" lang="zh-CN" altLang="en-US" sz="2800" dirty="0"/>
          </a:p>
          <a:p>
            <a:r>
              <a:rPr kumimoji="1" lang="zh-CN" altLang="en-US" sz="2800" dirty="0"/>
              <a:t>坚持写博客, 记录与分享体验</a:t>
            </a:r>
            <a:endParaRPr kumimoji="1" lang="zh-CN" altLang="en-US" sz="2800" dirty="0"/>
          </a:p>
          <a:p>
            <a:pPr marL="0" indent="0">
              <a:buNone/>
            </a:pPr>
            <a:r>
              <a:rPr kumimoji="1" lang="en-US" altLang="zh-CN" sz="2800" dirty="0"/>
              <a:t>(https://yumaojun03.github.io/)</a:t>
            </a:r>
            <a:endParaRPr kumimoji="1" lang="zh-CN" altLang="en-US" sz="2800" dirty="0"/>
          </a:p>
          <a:p>
            <a:endParaRPr kumimoji="1" lang="zh-CN" altLang="en-US" sz="2800" dirty="0"/>
          </a:p>
          <a:p>
            <a:r>
              <a:rPr kumimoji="1" lang="zh-CN" altLang="en-US" sz="2800" dirty="0"/>
              <a:t>将经验汇聚成产品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通过开源项目传递价值</a:t>
            </a:r>
            <a:endParaRPr kumimoji="1"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5570" y="1083310"/>
            <a:ext cx="4584700" cy="308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0" y="3096895"/>
            <a:ext cx="5755640" cy="3250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  <a:endParaRPr kumimoji="1"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76040" y="4190365"/>
            <a:ext cx="4439285" cy="2001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200" kern="1200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sz="2800" dirty="0"/>
              <a:t>如何快速使用Gin开发Api Server</a:t>
            </a:r>
            <a:endParaRPr kumimoji="1" sz="2800" dirty="0"/>
          </a:p>
          <a:p>
            <a:endParaRPr kumimoji="1" lang="zh-CN" altLang="en-US" sz="2800" dirty="0"/>
          </a:p>
          <a:p>
            <a:r>
              <a:rPr kumimoji="1" sz="2800" dirty="0">
                <a:sym typeface="+mn-ea"/>
              </a:rPr>
              <a:t>如何使用gorm访问数据库</a:t>
            </a:r>
            <a:endParaRPr kumimoji="1" sz="2800" dirty="0">
              <a:sym typeface="+mn-ea"/>
            </a:endParaRPr>
          </a:p>
          <a:p>
            <a:endParaRPr kumimoji="1" sz="2800" dirty="0">
              <a:sym typeface="+mn-ea"/>
            </a:endParaRPr>
          </a:p>
          <a:p>
            <a:r>
              <a:rPr kumimoji="1" lang="zh-CN" altLang="en-US" sz="2800" dirty="0">
                <a:sym typeface="+mn-ea"/>
              </a:rPr>
              <a:t>一个简单的</a:t>
            </a:r>
            <a:r>
              <a:rPr kumimoji="1" lang="en-US" altLang="zh-CN" sz="2800" dirty="0">
                <a:sym typeface="+mn-ea"/>
              </a:rPr>
              <a:t>CRUD</a:t>
            </a:r>
            <a:endParaRPr kumimoji="1" sz="2800" dirty="0">
              <a:sym typeface="+mn-ea"/>
            </a:endParaRPr>
          </a:p>
          <a:p>
            <a:endParaRPr kumimoji="1" sz="2800" dirty="0"/>
          </a:p>
          <a:p>
            <a:r>
              <a:rPr kumimoji="1" sz="2800" dirty="0">
                <a:sym typeface="+mn-ea"/>
              </a:rPr>
              <a:t>如何管理你项目中的配置</a:t>
            </a:r>
            <a:endParaRPr kumimoji="1" sz="2800" dirty="0"/>
          </a:p>
          <a:p>
            <a:endParaRPr kumimoji="1" sz="2800" dirty="0"/>
          </a:p>
          <a:p>
            <a:endParaRPr kumimoji="1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965" y="1328420"/>
            <a:ext cx="7620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sz="4800">
                <a:sym typeface="+mn-ea"/>
              </a:rPr>
              <a:t>如何快速使用Gin开发Api Server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1151</Words>
  <Application>WPS 演示</Application>
  <PresentationFormat>宽屏</PresentationFormat>
  <Paragraphs>158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Helvetica Neue</vt:lpstr>
      <vt:lpstr>汉仪书宋二KW</vt:lpstr>
      <vt:lpstr>Open Sans Light</vt:lpstr>
      <vt:lpstr>微软雅黑</vt:lpstr>
      <vt:lpstr>汉仪旗黑</vt:lpstr>
      <vt:lpstr>宋体</vt:lpstr>
      <vt:lpstr>Arial Unicode MS</vt:lpstr>
      <vt:lpstr>苹方-简</vt:lpstr>
      <vt:lpstr>Calibri Light</vt:lpstr>
      <vt:lpstr>自定义设计方案</vt:lpstr>
      <vt:lpstr>项目开发中一些常用的工具与技巧(2天)</vt:lpstr>
      <vt:lpstr>功能介绍</vt:lpstr>
      <vt:lpstr>架构介绍</vt:lpstr>
      <vt:lpstr>使用到的技术</vt:lpstr>
      <vt:lpstr>环境准备</vt:lpstr>
      <vt:lpstr>项目开发中一些常用的工具与技巧(1)</vt:lpstr>
      <vt:lpstr>自我简介</vt:lpstr>
      <vt:lpstr>提纲</vt:lpstr>
      <vt:lpstr>如何快速使用Gin开发Api Server</vt:lpstr>
      <vt:lpstr>Restful API</vt:lpstr>
      <vt:lpstr>流程示意图</vt:lpstr>
      <vt:lpstr>HTTP 协议报文示例</vt:lpstr>
      <vt:lpstr>Gin框架简介</vt:lpstr>
      <vt:lpstr>Gin Hello World</vt:lpstr>
      <vt:lpstr>演示</vt:lpstr>
      <vt:lpstr>Gin 如何处理请求</vt:lpstr>
      <vt:lpstr>Gin 如何处理返回</vt:lpstr>
      <vt:lpstr>如何使用gorm访问数据库</vt:lpstr>
      <vt:lpstr>什么是ORM</vt:lpstr>
      <vt:lpstr>定义对象和连接数据库</vt:lpstr>
      <vt:lpstr>使用db对象来与数据库进行交互</vt:lpstr>
      <vt:lpstr>一个简单的CRUD</vt:lpstr>
      <vt:lpstr>数据与数据库</vt:lpstr>
      <vt:lpstr>API 开发</vt:lpstr>
      <vt:lpstr>启动</vt:lpstr>
      <vt:lpstr>CRUD演示</vt:lpstr>
      <vt:lpstr>如何处理项目配置</vt:lpstr>
      <vt:lpstr>为什么需要剥离程序配置</vt:lpstr>
      <vt:lpstr>定义程序配置对象</vt:lpstr>
      <vt:lpstr>配置对象 文件映射</vt:lpstr>
      <vt:lpstr>验证</vt:lpstr>
      <vt:lpstr>封装配置模块</vt:lpstr>
      <vt:lpstr>封装全局单列配置模块</vt:lpstr>
      <vt:lpstr>使用配置</vt:lpstr>
      <vt:lpstr>使用配置</vt:lpstr>
      <vt:lpstr>课件获取</vt:lpstr>
      <vt:lpstr>谢   谢</vt:lpstr>
      <vt:lpstr>课件获取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李纳斯</cp:lastModifiedBy>
  <cp:revision>1477</cp:revision>
  <dcterms:created xsi:type="dcterms:W3CDTF">2025-04-16T13:18:23Z</dcterms:created>
  <dcterms:modified xsi:type="dcterms:W3CDTF">2025-04-16T13:18:23Z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7574BAF3570B4D6C8349CA523248A172</vt:lpwstr>
  </property>
</Properties>
</file>